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17"/>
  </p:notesMasterIdLst>
  <p:sldIdLst>
    <p:sldId id="256" r:id="rId3"/>
    <p:sldId id="257" r:id="rId4"/>
    <p:sldId id="266" r:id="rId5"/>
    <p:sldId id="267" r:id="rId6"/>
    <p:sldId id="268" r:id="rId7"/>
    <p:sldId id="269" r:id="rId8"/>
    <p:sldId id="259" r:id="rId9"/>
    <p:sldId id="260" r:id="rId10"/>
    <p:sldId id="261" r:id="rId11"/>
    <p:sldId id="270" r:id="rId12"/>
    <p:sldId id="262" r:id="rId13"/>
    <p:sldId id="263" r:id="rId14"/>
    <p:sldId id="271" r:id="rId15"/>
    <p:sldId id="264"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Montserrat Medium" panose="00000600000000000000" pitchFamily="2"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438"/>
    <a:srgbClr val="8D23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3690" autoAdjust="0"/>
  </p:normalViewPr>
  <p:slideViewPr>
    <p:cSldViewPr snapToGrid="0" snapToObjects="1">
      <p:cViewPr varScale="1">
        <p:scale>
          <a:sx n="55" d="100"/>
          <a:sy n="55" d="100"/>
        </p:scale>
        <p:origin x="6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23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3283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038313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1021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9603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D4A52-4DB1-4B7C-90AE-94EC6814669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94123339-3C4F-4542-A483-ED6BAB175320}"/>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7EFF855F-BDFD-4A79-9625-275DD64B316A}"/>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5" name="Footer Placeholder 4">
            <a:extLst>
              <a:ext uri="{FF2B5EF4-FFF2-40B4-BE49-F238E27FC236}">
                <a16:creationId xmlns:a16="http://schemas.microsoft.com/office/drawing/2014/main" id="{7FD5DD27-4129-46A1-B088-55B100911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4EE9D-B80E-4A0B-9909-81D1B2BAA6BD}"/>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40108009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2BE9-7D83-4140-947E-C071B4806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5B9170-D3D5-4F51-B104-7F29DFEECC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F1FB1-3726-425B-ACCF-403442C11241}"/>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5" name="Footer Placeholder 4">
            <a:extLst>
              <a:ext uri="{FF2B5EF4-FFF2-40B4-BE49-F238E27FC236}">
                <a16:creationId xmlns:a16="http://schemas.microsoft.com/office/drawing/2014/main" id="{E654571A-C4A2-4D34-9CB9-F7B05E399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9EB3E-7A29-4473-9C5F-E0D7F4395D5A}"/>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38777599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1C75-E0C1-4C94-81DE-B3A4D5A58274}"/>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74C491C0-C7D3-4F6F-9063-A893529DD77B}"/>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E3D17F-14D0-4ADC-B256-306940FB6BA9}"/>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5" name="Footer Placeholder 4">
            <a:extLst>
              <a:ext uri="{FF2B5EF4-FFF2-40B4-BE49-F238E27FC236}">
                <a16:creationId xmlns:a16="http://schemas.microsoft.com/office/drawing/2014/main" id="{1BCB73E2-34C1-42AD-AAA4-CA3B8773B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B99AE1-5FD4-4D43-9C22-7D90544A7D68}"/>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32841606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278E-9F71-4EFE-A399-E7C71D1405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66DBF7-A47A-49BD-BA80-C18628825602}"/>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A874A0-3AEF-489E-BBAC-659BA4CEB105}"/>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1C79E8-7475-43B2-A78E-E40EB84BFA6D}"/>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6" name="Footer Placeholder 5">
            <a:extLst>
              <a:ext uri="{FF2B5EF4-FFF2-40B4-BE49-F238E27FC236}">
                <a16:creationId xmlns:a16="http://schemas.microsoft.com/office/drawing/2014/main" id="{1417DB7A-4C81-432E-AD4B-324C558A7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FEC9E-3A59-48AA-9963-2D7BF3F3E789}"/>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7998667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EB8E-8B01-43FD-B117-1A922FE5BC2A}"/>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2D6715-4D2E-4429-9E52-6BFC9A3FE8E7}"/>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B12A7BCF-D57F-4182-B21C-3AFC43A2C30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132371-4678-4AF3-9D35-ED9A14DBB1C6}"/>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14A7D74-E39B-4754-824F-5736DE48ACB1}"/>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86F3EC-26BD-4BD6-A3C1-B6848A04FF25}"/>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8" name="Footer Placeholder 7">
            <a:extLst>
              <a:ext uri="{FF2B5EF4-FFF2-40B4-BE49-F238E27FC236}">
                <a16:creationId xmlns:a16="http://schemas.microsoft.com/office/drawing/2014/main" id="{1E8AE55F-BAE8-48B3-BD0D-4FAF196C67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D65E4F-D327-41E6-9774-28AB0E7E460B}"/>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42483898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6897-10FA-4D4F-8F98-281C65351D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4AEDC-FEB3-4678-8189-98204DC2DEFF}"/>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4" name="Footer Placeholder 3">
            <a:extLst>
              <a:ext uri="{FF2B5EF4-FFF2-40B4-BE49-F238E27FC236}">
                <a16:creationId xmlns:a16="http://schemas.microsoft.com/office/drawing/2014/main" id="{7A7D481F-B43D-443D-A570-31BB9CBAD3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1A4912-ED0F-4BB4-83ED-7A36233ADDE5}"/>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377630100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7ADF8-5915-4249-9187-6AEE26DA7C3C}"/>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3" name="Footer Placeholder 2">
            <a:extLst>
              <a:ext uri="{FF2B5EF4-FFF2-40B4-BE49-F238E27FC236}">
                <a16:creationId xmlns:a16="http://schemas.microsoft.com/office/drawing/2014/main" id="{CB3613C6-038E-49C2-99EF-DC74EB20A4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FF7AFC-8B2E-4939-9FFD-5FC64A46F502}"/>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376684806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9176-EE67-4097-8BFC-5638EAB320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CA23B355-9C9D-436B-AFC4-65BB724CB93E}"/>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F29E9E-4986-4529-9C81-6B75BF1A9B06}"/>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EEA39FFF-A75F-4078-9223-E5D4F89EF083}"/>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6" name="Footer Placeholder 5">
            <a:extLst>
              <a:ext uri="{FF2B5EF4-FFF2-40B4-BE49-F238E27FC236}">
                <a16:creationId xmlns:a16="http://schemas.microsoft.com/office/drawing/2014/main" id="{9B09C1B6-CB20-4F80-8006-AC1B9466B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4A35F-C53A-4C27-9003-1364B8788D8F}"/>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223162292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37CF-63AD-41C8-97AE-40D932B8885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B4A9F981-39CD-47B8-BFBF-71DDFBD0B7E6}"/>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9977631C-5FE5-4DB9-8EAA-0CD80C42F6A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22F5196-0702-44B8-8106-E8B7ED010E78}"/>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6" name="Footer Placeholder 5">
            <a:extLst>
              <a:ext uri="{FF2B5EF4-FFF2-40B4-BE49-F238E27FC236}">
                <a16:creationId xmlns:a16="http://schemas.microsoft.com/office/drawing/2014/main" id="{9C9176B6-BAD0-4C09-B41E-AE998ADE97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A3C17-6F15-4E3E-8E82-D56FEBB7B4FB}"/>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327847467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43C7-A5D7-4BAE-B4B5-25796F0292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31D5C7-84F6-4FF6-98DD-E86824464E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9990C-15A8-4757-A51B-51432880D637}"/>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5" name="Footer Placeholder 4">
            <a:extLst>
              <a:ext uri="{FF2B5EF4-FFF2-40B4-BE49-F238E27FC236}">
                <a16:creationId xmlns:a16="http://schemas.microsoft.com/office/drawing/2014/main" id="{29493C21-704E-447E-A4CD-DC40DCB94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ECFDA-6F22-4E0E-8128-520DB94C666A}"/>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283368322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4C31F-CCE4-43BA-9A7A-7C9E82ECDC6C}"/>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78C328-46F3-481E-8066-DC2828D3570F}"/>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3CAE8-E9F2-4C5D-A3CE-EB25022F8949}"/>
              </a:ext>
            </a:extLst>
          </p:cNvPr>
          <p:cNvSpPr>
            <a:spLocks noGrp="1"/>
          </p:cNvSpPr>
          <p:nvPr>
            <p:ph type="dt" sz="half" idx="10"/>
          </p:nvPr>
        </p:nvSpPr>
        <p:spPr/>
        <p:txBody>
          <a:bodyPr/>
          <a:lstStyle/>
          <a:p>
            <a:fld id="{B4222ABE-D283-453B-8A9A-489132775FD6}" type="datetimeFigureOut">
              <a:rPr lang="en-US" smtClean="0"/>
              <a:t>10/30/2025</a:t>
            </a:fld>
            <a:endParaRPr lang="en-US"/>
          </a:p>
        </p:txBody>
      </p:sp>
      <p:sp>
        <p:nvSpPr>
          <p:cNvPr id="5" name="Footer Placeholder 4">
            <a:extLst>
              <a:ext uri="{FF2B5EF4-FFF2-40B4-BE49-F238E27FC236}">
                <a16:creationId xmlns:a16="http://schemas.microsoft.com/office/drawing/2014/main" id="{7DF2EC30-2C36-4543-9FFD-C11331702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8791C-ADFB-4AA2-AE01-E04C3F39FF14}"/>
              </a:ext>
            </a:extLst>
          </p:cNvPr>
          <p:cNvSpPr>
            <a:spLocks noGrp="1"/>
          </p:cNvSpPr>
          <p:nvPr>
            <p:ph type="sldNum" sz="quarter" idx="12"/>
          </p:nvPr>
        </p:nvSpPr>
        <p:spPr/>
        <p:txBody>
          <a:bodyPr/>
          <a:lstStyle/>
          <a:p>
            <a:fld id="{CFC2EEDA-777E-4E2A-85E1-5847A9D063E0}" type="slidenum">
              <a:rPr lang="en-US" smtClean="0"/>
              <a:t>‹#›</a:t>
            </a:fld>
            <a:endParaRPr lang="en-US"/>
          </a:p>
        </p:txBody>
      </p:sp>
    </p:spTree>
    <p:extLst>
      <p:ext uri="{BB962C8B-B14F-4D97-AF65-F5344CB8AC3E}">
        <p14:creationId xmlns:p14="http://schemas.microsoft.com/office/powerpoint/2010/main" val="23607845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582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26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A58E11-4898-4B9A-B52F-6C66BDCDEDC7}"/>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48088A-E913-4877-B5CE-D204ABE1AA75}"/>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4966C-0F2F-456C-9D90-A6B6810E170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4222ABE-D283-453B-8A9A-489132775FD6}" type="datetimeFigureOut">
              <a:rPr lang="en-US" smtClean="0"/>
              <a:t>10/30/2025</a:t>
            </a:fld>
            <a:endParaRPr lang="en-US"/>
          </a:p>
        </p:txBody>
      </p:sp>
      <p:sp>
        <p:nvSpPr>
          <p:cNvPr id="5" name="Footer Placeholder 4">
            <a:extLst>
              <a:ext uri="{FF2B5EF4-FFF2-40B4-BE49-F238E27FC236}">
                <a16:creationId xmlns:a16="http://schemas.microsoft.com/office/drawing/2014/main" id="{F67E9594-FE8C-4B92-95B8-516B5AAEF858}"/>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A9B4A-DD90-49E1-9892-1881E752B34F}"/>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FC2EEDA-777E-4E2A-85E1-5847A9D063E0}" type="slidenum">
              <a:rPr lang="en-US" smtClean="0"/>
              <a:t>‹#›</a:t>
            </a:fld>
            <a:endParaRPr lang="en-US"/>
          </a:p>
        </p:txBody>
      </p:sp>
    </p:spTree>
    <p:extLst>
      <p:ext uri="{BB962C8B-B14F-4D97-AF65-F5344CB8AC3E}">
        <p14:creationId xmlns:p14="http://schemas.microsoft.com/office/powerpoint/2010/main" val="22165387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8760137" y="4317357"/>
            <a:ext cx="2965017" cy="474562"/>
          </a:xfrm>
          <a:prstGeom prst="rect">
            <a:avLst/>
          </a:prstGeom>
          <a:noFill/>
          <a:ln/>
        </p:spPr>
        <p:txBody>
          <a:bodyPr wrap="none" lIns="0" tIns="0" rIns="0" bIns="0" rtlCol="0" anchor="t"/>
          <a:lstStyle/>
          <a:p>
            <a:pPr marL="0" indent="0" algn="ctr">
              <a:lnSpc>
                <a:spcPts val="2650"/>
              </a:lnSpc>
              <a:buNone/>
            </a:pPr>
            <a:r>
              <a:rPr lang="en-US" sz="4400" dirty="0">
                <a:solidFill>
                  <a:srgbClr val="5C2438"/>
                </a:solidFill>
                <a:latin typeface="Brygada 1918 Bold"/>
                <a:ea typeface="Montserrat Medium" pitchFamily="34" charset="-122"/>
                <a:cs typeface="Times New Roman" panose="02020603050405020304" pitchFamily="18" charset="0"/>
              </a:rPr>
              <a:t>Well-Spring Specialist Hospital</a:t>
            </a:r>
            <a:endParaRPr lang="en-US" dirty="0">
              <a:solidFill>
                <a:srgbClr val="5C2438"/>
              </a:solidFill>
              <a:latin typeface="Brygada 1918 Bold"/>
              <a:cs typeface="Times New Roman" panose="02020603050405020304" pitchFamily="18" charset="0"/>
            </a:endParaRPr>
          </a:p>
        </p:txBody>
      </p:sp>
      <p:sp>
        <p:nvSpPr>
          <p:cNvPr id="5" name="TextBox 4">
            <a:extLst>
              <a:ext uri="{FF2B5EF4-FFF2-40B4-BE49-F238E27FC236}">
                <a16:creationId xmlns:a16="http://schemas.microsoft.com/office/drawing/2014/main" id="{EF4091D3-DCB4-4E0E-8937-EBA098D59631}"/>
              </a:ext>
            </a:extLst>
          </p:cNvPr>
          <p:cNvSpPr txBox="1"/>
          <p:nvPr/>
        </p:nvSpPr>
        <p:spPr>
          <a:xfrm>
            <a:off x="8252750" y="5023414"/>
            <a:ext cx="3345084" cy="646331"/>
          </a:xfrm>
          <a:prstGeom prst="rect">
            <a:avLst/>
          </a:prstGeom>
          <a:noFill/>
        </p:spPr>
        <p:txBody>
          <a:bodyPr wrap="square" rtlCol="0">
            <a:spAutoFit/>
          </a:bodyPr>
          <a:lstStyle/>
          <a:p>
            <a:pPr algn="ctr"/>
            <a:r>
              <a:rPr lang="en-US" sz="1800" b="1" dirty="0">
                <a:solidFill>
                  <a:srgbClr val="5C2438"/>
                </a:solidFill>
                <a:latin typeface="Brygada 1918 Bold" pitchFamily="34" charset="0"/>
                <a:ea typeface="Brygada 1918 Bold" pitchFamily="34" charset="-122"/>
                <a:cs typeface="Brygada 1918 Bold" pitchFamily="34" charset="-120"/>
              </a:rPr>
              <a:t>Healthcare Data Analysis</a:t>
            </a:r>
            <a:endParaRPr lang="en-US" sz="1800" dirty="0">
              <a:solidFill>
                <a:srgbClr val="5C2438"/>
              </a:solidFill>
            </a:endParaRPr>
          </a:p>
          <a:p>
            <a:pPr algn="ctr"/>
            <a:endParaRPr lang="en-US" dirty="0"/>
          </a:p>
        </p:txBody>
      </p:sp>
      <p:pic>
        <p:nvPicPr>
          <p:cNvPr id="7" name="Picture 6">
            <a:extLst>
              <a:ext uri="{FF2B5EF4-FFF2-40B4-BE49-F238E27FC236}">
                <a16:creationId xmlns:a16="http://schemas.microsoft.com/office/drawing/2014/main" id="{7AE1423D-3912-4975-9EAE-D20B86A76210}"/>
              </a:ext>
            </a:extLst>
          </p:cNvPr>
          <p:cNvPicPr>
            <a:picLocks noChangeAspect="1"/>
          </p:cNvPicPr>
          <p:nvPr/>
        </p:nvPicPr>
        <p:blipFill>
          <a:blip r:embed="rId4"/>
          <a:stretch>
            <a:fillRect/>
          </a:stretch>
        </p:blipFill>
        <p:spPr>
          <a:xfrm>
            <a:off x="5828536" y="1869449"/>
            <a:ext cx="1964106" cy="1927048"/>
          </a:xfrm>
          <a:prstGeom prst="rect">
            <a:avLst/>
          </a:prstGeom>
        </p:spPr>
      </p:pic>
      <p:sp>
        <p:nvSpPr>
          <p:cNvPr id="8" name="TextBox 7">
            <a:extLst>
              <a:ext uri="{FF2B5EF4-FFF2-40B4-BE49-F238E27FC236}">
                <a16:creationId xmlns:a16="http://schemas.microsoft.com/office/drawing/2014/main" id="{EDA21FFB-AE07-42DC-88AE-A0D59BCBB4A4}"/>
              </a:ext>
            </a:extLst>
          </p:cNvPr>
          <p:cNvSpPr txBox="1"/>
          <p:nvPr/>
        </p:nvSpPr>
        <p:spPr>
          <a:xfrm>
            <a:off x="10147300" y="7311598"/>
            <a:ext cx="4483100" cy="830997"/>
          </a:xfrm>
          <a:prstGeom prst="rect">
            <a:avLst/>
          </a:prstGeom>
          <a:noFill/>
        </p:spPr>
        <p:txBody>
          <a:bodyPr wrap="square" rtlCol="0">
            <a:spAutoFit/>
          </a:bodyPr>
          <a:lstStyle/>
          <a:p>
            <a:pPr algn="r"/>
            <a:r>
              <a:rPr lang="en-US" sz="2400" dirty="0">
                <a:solidFill>
                  <a:srgbClr val="5C2438"/>
                </a:solidFill>
                <a:latin typeface="Times New Roman" panose="02020603050405020304" pitchFamily="18" charset="0"/>
                <a:cs typeface="Times New Roman" panose="02020603050405020304" pitchFamily="18" charset="0"/>
              </a:rPr>
              <a:t>By Kingsley Emediong Blessing</a:t>
            </a:r>
          </a:p>
          <a:p>
            <a:pPr algn="r"/>
            <a:r>
              <a:rPr lang="en-US" sz="2400" dirty="0">
                <a:solidFill>
                  <a:srgbClr val="5C2438"/>
                </a:solidFill>
                <a:latin typeface="Times New Roman" panose="02020603050405020304" pitchFamily="18" charset="0"/>
                <a:cs typeface="Times New Roman" panose="02020603050405020304" pitchFamily="18" charset="0"/>
              </a:rPr>
              <a:t>October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5C2438"/>
        </a:solidFill>
        <a:effectLst/>
      </p:bgPr>
    </p:bg>
    <p:spTree>
      <p:nvGrpSpPr>
        <p:cNvPr id="1" name=""/>
        <p:cNvGrpSpPr/>
        <p:nvPr/>
      </p:nvGrpSpPr>
      <p:grpSpPr>
        <a:xfrm>
          <a:off x="0" y="0"/>
          <a:ext cx="0" cy="0"/>
          <a:chOff x="0" y="0"/>
          <a:chExt cx="0" cy="0"/>
        </a:xfrm>
      </p:grpSpPr>
      <p:sp>
        <p:nvSpPr>
          <p:cNvPr id="2" name="Text 0"/>
          <p:cNvSpPr/>
          <p:nvPr/>
        </p:nvSpPr>
        <p:spPr>
          <a:xfrm>
            <a:off x="634405" y="212110"/>
            <a:ext cx="8990528" cy="652582"/>
          </a:xfrm>
          <a:prstGeom prst="rect">
            <a:avLst/>
          </a:prstGeom>
          <a:noFill/>
          <a:ln/>
        </p:spPr>
        <p:txBody>
          <a:bodyPr wrap="none" lIns="0" tIns="0" rIns="0" bIns="0" rtlCol="0" anchor="t"/>
          <a:lstStyle/>
          <a:p>
            <a:pPr marL="0" indent="0" algn="l">
              <a:lnSpc>
                <a:spcPts val="5100"/>
              </a:lnSpc>
              <a:buNone/>
            </a:pPr>
            <a:r>
              <a:rPr lang="en-US" sz="4100" b="1" dirty="0">
                <a:solidFill>
                  <a:srgbClr val="FFB393"/>
                </a:solidFill>
                <a:latin typeface="Brygada 1918 Bold" pitchFamily="34" charset="0"/>
                <a:ea typeface="Brygada 1918 Bold" pitchFamily="34" charset="-122"/>
                <a:cs typeface="Brygada 1918 Bold" pitchFamily="34" charset="-120"/>
              </a:rPr>
              <a:t>Operational Performance</a:t>
            </a:r>
            <a:endParaRPr lang="en-US" sz="4100" dirty="0"/>
          </a:p>
        </p:txBody>
      </p:sp>
      <p:sp>
        <p:nvSpPr>
          <p:cNvPr id="11" name="TextBox 10">
            <a:extLst>
              <a:ext uri="{FF2B5EF4-FFF2-40B4-BE49-F238E27FC236}">
                <a16:creationId xmlns:a16="http://schemas.microsoft.com/office/drawing/2014/main" id="{E4951409-756A-4F3A-A671-1465938EB082}"/>
              </a:ext>
            </a:extLst>
          </p:cNvPr>
          <p:cNvSpPr txBox="1"/>
          <p:nvPr/>
        </p:nvSpPr>
        <p:spPr>
          <a:xfrm>
            <a:off x="329606" y="864692"/>
            <a:ext cx="10871794" cy="7751674"/>
          </a:xfrm>
          <a:prstGeom prst="rect">
            <a:avLst/>
          </a:prstGeom>
          <a:noFill/>
        </p:spPr>
        <p:txBody>
          <a:bodyPr wrap="square">
            <a:spAutoFit/>
          </a:bodyPr>
          <a:lstStyle/>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Facts</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medication with the highest number of patients in the chart is Lipitor, with a total of 11,140 patients.</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medication with the lowest number of patients is Penicillin, with a total of 11,068 patients</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Findings</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11,140 patients were prescribed Lipitor</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11,127 patients were prescribed Ibuprofen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11,094 patients were prescribed Aspirin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11,071 patients were prescribed Paracetamol</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11,068 patients were prescribed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Penicllin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high Prescription of Lipitor suggests a high prevalence of cholesterol-related or cardiovascular conditions, which aligns with the hospital’s strong focus on managing chronic lifestyle diseases.</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With Ibuprofen, Aspirin, and Paracetamol having a high patient count of over 11,00 each suggest a wide use of common pain relievers </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Penicillin shows the least prescription with 11,068 patients count compared to the remaining medications which could suggest that the drug is either new or patients have developed antibiotic resistance to it.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1A6A133-4485-4B08-A3D9-00A2CB9B6425}"/>
              </a:ext>
            </a:extLst>
          </p:cNvPr>
          <p:cNvPicPr/>
          <p:nvPr/>
        </p:nvPicPr>
        <p:blipFill>
          <a:blip r:embed="rId3">
            <a:extLst>
              <a:ext uri="{28A0092B-C50C-407E-A947-70E740481C1C}">
                <a14:useLocalDpi xmlns:a14="http://schemas.microsoft.com/office/drawing/2010/main" val="0"/>
              </a:ext>
            </a:extLst>
          </a:blip>
          <a:stretch>
            <a:fillRect/>
          </a:stretch>
        </p:blipFill>
        <p:spPr>
          <a:xfrm>
            <a:off x="10274300" y="0"/>
            <a:ext cx="4222750" cy="5219700"/>
          </a:xfrm>
          <a:prstGeom prst="rect">
            <a:avLst/>
          </a:prstGeom>
        </p:spPr>
      </p:pic>
    </p:spTree>
    <p:extLst>
      <p:ext uri="{BB962C8B-B14F-4D97-AF65-F5344CB8AC3E}">
        <p14:creationId xmlns:p14="http://schemas.microsoft.com/office/powerpoint/2010/main" val="413749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7">
    <p:bg>
      <p:bgPr>
        <a:solidFill>
          <a:srgbClr val="5C2438"/>
        </a:solidFill>
        <a:effectLst/>
      </p:bgPr>
    </p:bg>
    <p:spTree>
      <p:nvGrpSpPr>
        <p:cNvPr id="1" name=""/>
        <p:cNvGrpSpPr/>
        <p:nvPr/>
      </p:nvGrpSpPr>
      <p:grpSpPr>
        <a:xfrm>
          <a:off x="0" y="0"/>
          <a:ext cx="0" cy="0"/>
          <a:chOff x="0" y="0"/>
          <a:chExt cx="0" cy="0"/>
        </a:xfrm>
      </p:grpSpPr>
      <p:sp>
        <p:nvSpPr>
          <p:cNvPr id="2" name="Text 0"/>
          <p:cNvSpPr/>
          <p:nvPr/>
        </p:nvSpPr>
        <p:spPr>
          <a:xfrm>
            <a:off x="749260" y="2295406"/>
            <a:ext cx="9184005"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Medication Prescription Patterns</a:t>
            </a:r>
            <a:endParaRPr lang="en-US" sz="4450" dirty="0"/>
          </a:p>
        </p:txBody>
      </p:sp>
      <p:sp>
        <p:nvSpPr>
          <p:cNvPr id="3" name="Shape 1"/>
          <p:cNvSpPr/>
          <p:nvPr/>
        </p:nvSpPr>
        <p:spPr>
          <a:xfrm>
            <a:off x="749260" y="3544133"/>
            <a:ext cx="3234333" cy="267533"/>
          </a:xfrm>
          <a:prstGeom prst="roundRect">
            <a:avLst>
              <a:gd name="adj" fmla="val 12004"/>
            </a:avLst>
          </a:prstGeom>
          <a:solidFill>
            <a:srgbClr val="4D1529"/>
          </a:solidFill>
          <a:ln/>
        </p:spPr>
      </p:sp>
      <p:sp>
        <p:nvSpPr>
          <p:cNvPr id="4" name="Shape 2"/>
          <p:cNvSpPr/>
          <p:nvPr/>
        </p:nvSpPr>
        <p:spPr>
          <a:xfrm>
            <a:off x="749260" y="3544133"/>
            <a:ext cx="3234333" cy="267533"/>
          </a:xfrm>
          <a:prstGeom prst="roundRect">
            <a:avLst>
              <a:gd name="adj" fmla="val 12004"/>
            </a:avLst>
          </a:prstGeom>
          <a:solidFill>
            <a:srgbClr val="FFB393"/>
          </a:solidFill>
          <a:ln/>
        </p:spPr>
      </p:sp>
      <p:sp>
        <p:nvSpPr>
          <p:cNvPr id="5" name="Text 3"/>
          <p:cNvSpPr/>
          <p:nvPr/>
        </p:nvSpPr>
        <p:spPr>
          <a:xfrm>
            <a:off x="4144089" y="3544133"/>
            <a:ext cx="804029" cy="267533"/>
          </a:xfrm>
          <a:prstGeom prst="rect">
            <a:avLst/>
          </a:prstGeom>
          <a:noFill/>
          <a:ln/>
        </p:spPr>
        <p:txBody>
          <a:bodyPr wrap="none" lIns="0" tIns="0" rIns="0" bIns="0" rtlCol="0" anchor="t"/>
          <a:lstStyle/>
          <a:p>
            <a:pPr marL="0" indent="0" algn="l">
              <a:lnSpc>
                <a:spcPts val="2100"/>
              </a:lnSpc>
              <a:buNone/>
            </a:pPr>
            <a:r>
              <a:rPr lang="en-US" sz="2100" b="1" dirty="0">
                <a:solidFill>
                  <a:srgbClr val="F4CAB8"/>
                </a:solidFill>
                <a:latin typeface="Brygada 1918 Bold" pitchFamily="34" charset="0"/>
                <a:ea typeface="Brygada 1918 Bold" pitchFamily="34" charset="-122"/>
                <a:cs typeface="Brygada 1918 Bold" pitchFamily="34" charset="-120"/>
              </a:rPr>
              <a:t>11,140</a:t>
            </a:r>
            <a:endParaRPr lang="en-US" sz="2100" dirty="0"/>
          </a:p>
        </p:txBody>
      </p:sp>
      <p:sp>
        <p:nvSpPr>
          <p:cNvPr id="6" name="Text 4"/>
          <p:cNvSpPr/>
          <p:nvPr/>
        </p:nvSpPr>
        <p:spPr>
          <a:xfrm>
            <a:off x="749260" y="4079200"/>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Lipitor</a:t>
            </a:r>
            <a:endParaRPr lang="en-US" sz="2200" dirty="0"/>
          </a:p>
        </p:txBody>
      </p:sp>
      <p:sp>
        <p:nvSpPr>
          <p:cNvPr id="7" name="Text 5"/>
          <p:cNvSpPr/>
          <p:nvPr/>
        </p:nvSpPr>
        <p:spPr>
          <a:xfrm>
            <a:off x="749260" y="4564380"/>
            <a:ext cx="4198858" cy="1369695"/>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Highest prescription rate indicates strong focus on cardiovascular/cholesterol management</a:t>
            </a:r>
            <a:endParaRPr lang="en-US" sz="1650" dirty="0"/>
          </a:p>
        </p:txBody>
      </p:sp>
      <p:sp>
        <p:nvSpPr>
          <p:cNvPr id="8" name="Shape 6"/>
          <p:cNvSpPr/>
          <p:nvPr/>
        </p:nvSpPr>
        <p:spPr>
          <a:xfrm>
            <a:off x="5215652" y="3544133"/>
            <a:ext cx="3274576" cy="267533"/>
          </a:xfrm>
          <a:prstGeom prst="roundRect">
            <a:avLst>
              <a:gd name="adj" fmla="val 12004"/>
            </a:avLst>
          </a:prstGeom>
          <a:solidFill>
            <a:srgbClr val="4D1529"/>
          </a:solidFill>
          <a:ln/>
        </p:spPr>
      </p:sp>
      <p:sp>
        <p:nvSpPr>
          <p:cNvPr id="9" name="Shape 7"/>
          <p:cNvSpPr/>
          <p:nvPr/>
        </p:nvSpPr>
        <p:spPr>
          <a:xfrm>
            <a:off x="5215652" y="3544133"/>
            <a:ext cx="3274576" cy="267533"/>
          </a:xfrm>
          <a:prstGeom prst="roundRect">
            <a:avLst>
              <a:gd name="adj" fmla="val 12004"/>
            </a:avLst>
          </a:prstGeom>
          <a:solidFill>
            <a:srgbClr val="FFB393"/>
          </a:solidFill>
          <a:ln/>
        </p:spPr>
      </p:sp>
      <p:sp>
        <p:nvSpPr>
          <p:cNvPr id="10" name="Text 8"/>
          <p:cNvSpPr/>
          <p:nvPr/>
        </p:nvSpPr>
        <p:spPr>
          <a:xfrm>
            <a:off x="8650724" y="3544133"/>
            <a:ext cx="763905" cy="267533"/>
          </a:xfrm>
          <a:prstGeom prst="rect">
            <a:avLst/>
          </a:prstGeom>
          <a:noFill/>
          <a:ln/>
        </p:spPr>
        <p:txBody>
          <a:bodyPr wrap="none" lIns="0" tIns="0" rIns="0" bIns="0" rtlCol="0" anchor="t"/>
          <a:lstStyle/>
          <a:p>
            <a:pPr marL="0" indent="0" algn="l">
              <a:lnSpc>
                <a:spcPts val="2100"/>
              </a:lnSpc>
              <a:buNone/>
            </a:pPr>
            <a:r>
              <a:rPr lang="en-US" sz="2100" b="1" dirty="0">
                <a:solidFill>
                  <a:srgbClr val="F4CAB8"/>
                </a:solidFill>
                <a:latin typeface="Brygada 1918 Bold" pitchFamily="34" charset="0"/>
                <a:ea typeface="Brygada 1918 Bold" pitchFamily="34" charset="-122"/>
                <a:cs typeface="Brygada 1918 Bold" pitchFamily="34" charset="-120"/>
              </a:rPr>
              <a:t>11,127</a:t>
            </a:r>
            <a:endParaRPr lang="en-US" sz="2100" dirty="0"/>
          </a:p>
        </p:txBody>
      </p:sp>
      <p:sp>
        <p:nvSpPr>
          <p:cNvPr id="11" name="Text 9"/>
          <p:cNvSpPr/>
          <p:nvPr/>
        </p:nvSpPr>
        <p:spPr>
          <a:xfrm>
            <a:off x="5215652" y="4079200"/>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Ibuprofen</a:t>
            </a:r>
            <a:endParaRPr lang="en-US" sz="2200" dirty="0"/>
          </a:p>
        </p:txBody>
      </p:sp>
      <p:sp>
        <p:nvSpPr>
          <p:cNvPr id="12" name="Text 10"/>
          <p:cNvSpPr/>
          <p:nvPr/>
        </p:nvSpPr>
        <p:spPr>
          <a:xfrm>
            <a:off x="5215652" y="4564380"/>
            <a:ext cx="4198977"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Common pain reliever widely used across patient population</a:t>
            </a:r>
            <a:endParaRPr lang="en-US" sz="1650" dirty="0"/>
          </a:p>
        </p:txBody>
      </p:sp>
      <p:sp>
        <p:nvSpPr>
          <p:cNvPr id="13" name="Shape 11"/>
          <p:cNvSpPr/>
          <p:nvPr/>
        </p:nvSpPr>
        <p:spPr>
          <a:xfrm>
            <a:off x="9682163" y="3544133"/>
            <a:ext cx="3215759" cy="267533"/>
          </a:xfrm>
          <a:prstGeom prst="roundRect">
            <a:avLst>
              <a:gd name="adj" fmla="val 12004"/>
            </a:avLst>
          </a:prstGeom>
          <a:solidFill>
            <a:srgbClr val="4D1529"/>
          </a:solidFill>
          <a:ln/>
        </p:spPr>
      </p:sp>
      <p:sp>
        <p:nvSpPr>
          <p:cNvPr id="14" name="Shape 12"/>
          <p:cNvSpPr/>
          <p:nvPr/>
        </p:nvSpPr>
        <p:spPr>
          <a:xfrm>
            <a:off x="9682163" y="3544133"/>
            <a:ext cx="3215759" cy="267533"/>
          </a:xfrm>
          <a:prstGeom prst="roundRect">
            <a:avLst>
              <a:gd name="adj" fmla="val 12004"/>
            </a:avLst>
          </a:prstGeom>
          <a:solidFill>
            <a:srgbClr val="FFB393"/>
          </a:solidFill>
          <a:ln/>
        </p:spPr>
      </p:sp>
      <p:sp>
        <p:nvSpPr>
          <p:cNvPr id="15" name="Text 13"/>
          <p:cNvSpPr/>
          <p:nvPr/>
        </p:nvSpPr>
        <p:spPr>
          <a:xfrm>
            <a:off x="13058418" y="3544133"/>
            <a:ext cx="822722" cy="267533"/>
          </a:xfrm>
          <a:prstGeom prst="rect">
            <a:avLst/>
          </a:prstGeom>
          <a:noFill/>
          <a:ln/>
        </p:spPr>
        <p:txBody>
          <a:bodyPr wrap="none" lIns="0" tIns="0" rIns="0" bIns="0" rtlCol="0" anchor="t"/>
          <a:lstStyle/>
          <a:p>
            <a:pPr marL="0" indent="0" algn="l">
              <a:lnSpc>
                <a:spcPts val="2100"/>
              </a:lnSpc>
              <a:buNone/>
            </a:pPr>
            <a:r>
              <a:rPr lang="en-US" sz="2100" b="1" dirty="0">
                <a:solidFill>
                  <a:srgbClr val="F4CAB8"/>
                </a:solidFill>
                <a:latin typeface="Brygada 1918 Bold" pitchFamily="34" charset="0"/>
                <a:ea typeface="Brygada 1918 Bold" pitchFamily="34" charset="-122"/>
                <a:cs typeface="Brygada 1918 Bold" pitchFamily="34" charset="-120"/>
              </a:rPr>
              <a:t>11,068</a:t>
            </a:r>
            <a:endParaRPr lang="en-US" sz="2100" dirty="0"/>
          </a:p>
        </p:txBody>
      </p:sp>
      <p:sp>
        <p:nvSpPr>
          <p:cNvPr id="16" name="Text 14"/>
          <p:cNvSpPr/>
          <p:nvPr/>
        </p:nvSpPr>
        <p:spPr>
          <a:xfrm>
            <a:off x="9682163" y="4079200"/>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Penicillin</a:t>
            </a:r>
            <a:endParaRPr lang="en-US" sz="2200" dirty="0"/>
          </a:p>
        </p:txBody>
      </p:sp>
      <p:sp>
        <p:nvSpPr>
          <p:cNvPr id="17" name="Text 15"/>
          <p:cNvSpPr/>
          <p:nvPr/>
        </p:nvSpPr>
        <p:spPr>
          <a:xfrm>
            <a:off x="9682163" y="4564380"/>
            <a:ext cx="4198977"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Lowest prescription rate suggests possible antibiotic resistance concerns</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8">
    <p:bg>
      <p:bgPr>
        <a:solidFill>
          <a:srgbClr val="5C2438"/>
        </a:solidFill>
        <a:effectLst/>
      </p:bgPr>
    </p:bg>
    <p:spTree>
      <p:nvGrpSpPr>
        <p:cNvPr id="1" name=""/>
        <p:cNvGrpSpPr/>
        <p:nvPr/>
      </p:nvGrpSpPr>
      <p:grpSpPr>
        <a:xfrm>
          <a:off x="0" y="0"/>
          <a:ext cx="0" cy="0"/>
          <a:chOff x="0" y="0"/>
          <a:chExt cx="0" cy="0"/>
        </a:xfrm>
      </p:grpSpPr>
      <p:sp>
        <p:nvSpPr>
          <p:cNvPr id="2" name="Text 0"/>
          <p:cNvSpPr/>
          <p:nvPr/>
        </p:nvSpPr>
        <p:spPr>
          <a:xfrm>
            <a:off x="512326" y="402550"/>
            <a:ext cx="5754886" cy="487918"/>
          </a:xfrm>
          <a:prstGeom prst="rect">
            <a:avLst/>
          </a:prstGeom>
          <a:noFill/>
          <a:ln/>
        </p:spPr>
        <p:txBody>
          <a:bodyPr wrap="none" lIns="0" tIns="0" rIns="0" bIns="0" rtlCol="0" anchor="t"/>
          <a:lstStyle/>
          <a:p>
            <a:pPr marL="0" indent="0" algn="l">
              <a:lnSpc>
                <a:spcPts val="3800"/>
              </a:lnSpc>
              <a:buNone/>
            </a:pPr>
            <a:r>
              <a:rPr lang="en-US" sz="3050" b="1" dirty="0">
                <a:solidFill>
                  <a:srgbClr val="FFB393"/>
                </a:solidFill>
                <a:latin typeface="Brygada 1918 Bold" pitchFamily="34" charset="0"/>
                <a:ea typeface="Brygada 1918 Bold" pitchFamily="34" charset="-122"/>
                <a:cs typeface="Brygada 1918 Bold" pitchFamily="34" charset="-120"/>
              </a:rPr>
              <a:t>Financial &amp; Insurance Analysis</a:t>
            </a:r>
            <a:endParaRPr lang="en-US" sz="3050" dirty="0"/>
          </a:p>
        </p:txBody>
      </p:sp>
      <p:sp>
        <p:nvSpPr>
          <p:cNvPr id="4" name="Text 1"/>
          <p:cNvSpPr/>
          <p:nvPr/>
        </p:nvSpPr>
        <p:spPr>
          <a:xfrm>
            <a:off x="512326" y="8967073"/>
            <a:ext cx="13605748" cy="234315"/>
          </a:xfrm>
          <a:prstGeom prst="rect">
            <a:avLst/>
          </a:prstGeom>
          <a:noFill/>
          <a:ln/>
        </p:spPr>
        <p:txBody>
          <a:bodyPr wrap="none" lIns="0" tIns="0" rIns="0" bIns="0" rtlCol="0" anchor="t"/>
          <a:lstStyle/>
          <a:p>
            <a:pPr marL="0" indent="0" algn="l">
              <a:lnSpc>
                <a:spcPts val="1800"/>
              </a:lnSpc>
              <a:buNone/>
            </a:pPr>
            <a:r>
              <a:rPr lang="en-US" sz="1150" dirty="0">
                <a:solidFill>
                  <a:srgbClr val="F4CAB8"/>
                </a:solidFill>
                <a:latin typeface="Montserrat Medium" pitchFamily="34" charset="0"/>
                <a:ea typeface="Montserrat Medium" pitchFamily="34" charset="-122"/>
                <a:cs typeface="Montserrat Medium" pitchFamily="34" charset="-120"/>
              </a:rPr>
              <a:t>Balanced billing across providers (₦278M–₦287M) shows diversified revenue. Cigna and Medicare lead; Aetna warrants investigation for growth opportunities.</a:t>
            </a:r>
            <a:endParaRPr lang="en-US" sz="1150" dirty="0"/>
          </a:p>
        </p:txBody>
      </p:sp>
      <p:pic>
        <p:nvPicPr>
          <p:cNvPr id="5" name="Picture 4">
            <a:extLst>
              <a:ext uri="{FF2B5EF4-FFF2-40B4-BE49-F238E27FC236}">
                <a16:creationId xmlns:a16="http://schemas.microsoft.com/office/drawing/2014/main" id="{7D712E65-FBEE-4E2F-857E-F288748C2E1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63190" y="0"/>
            <a:ext cx="6247922" cy="4762500"/>
          </a:xfrm>
          <a:prstGeom prst="rect">
            <a:avLst/>
          </a:prstGeom>
        </p:spPr>
      </p:pic>
      <p:sp>
        <p:nvSpPr>
          <p:cNvPr id="7" name="TextBox 6">
            <a:extLst>
              <a:ext uri="{FF2B5EF4-FFF2-40B4-BE49-F238E27FC236}">
                <a16:creationId xmlns:a16="http://schemas.microsoft.com/office/drawing/2014/main" id="{1CE3F2D5-3DF4-49B0-BB6A-479F99F485A3}"/>
              </a:ext>
            </a:extLst>
          </p:cNvPr>
          <p:cNvSpPr txBox="1"/>
          <p:nvPr/>
        </p:nvSpPr>
        <p:spPr>
          <a:xfrm>
            <a:off x="512326" y="1026832"/>
            <a:ext cx="7691874" cy="6819624"/>
          </a:xfrm>
          <a:prstGeom prst="rect">
            <a:avLst/>
          </a:prstGeom>
          <a:noFill/>
        </p:spPr>
        <p:txBody>
          <a:bodyPr wrap="square">
            <a:spAutoFit/>
          </a:bodyPr>
          <a:lstStyle/>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Facts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Cigna was billed ₦287,139,345, the highest among all insurance providers.</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Aetna was billed ₦278,863,102, the lowest billing total.</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Other insurance providers were billed as follows:</a:t>
            </a:r>
          </a:p>
          <a:p>
            <a:pPr marL="342900" marR="0" lvl="0" indent="-342900" algn="just">
              <a:lnSpc>
                <a:spcPct val="115000"/>
              </a:lnSpc>
              <a:spcBef>
                <a:spcPts val="0"/>
              </a:spcBef>
              <a:spcAft>
                <a:spcPts val="0"/>
              </a:spcAft>
              <a:buFont typeface="+mj-lt"/>
              <a:buAutoNum type="romanUcPeriod"/>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Medicare: ₦285,720,758</a:t>
            </a:r>
          </a:p>
          <a:p>
            <a:pPr marL="342900" marR="0" lvl="0" indent="-342900" algn="just">
              <a:lnSpc>
                <a:spcPct val="115000"/>
              </a:lnSpc>
              <a:spcBef>
                <a:spcPts val="0"/>
              </a:spcBef>
              <a:spcAft>
                <a:spcPts val="0"/>
              </a:spcAft>
              <a:buFont typeface="+mj-lt"/>
              <a:buAutoNum type="romanUcPeriod"/>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Blue Cross: ₦283,254,294</a:t>
            </a:r>
          </a:p>
          <a:p>
            <a:pPr marL="342900" marR="0" lvl="0" indent="-342900" algn="just">
              <a:lnSpc>
                <a:spcPct val="115000"/>
              </a:lnSpc>
              <a:spcBef>
                <a:spcPts val="0"/>
              </a:spcBef>
              <a:spcAft>
                <a:spcPts val="0"/>
              </a:spcAft>
              <a:buFont typeface="+mj-lt"/>
              <a:buAutoNum type="romanUcPeriod"/>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UnitedHealthcare: ₦282,454,543</a:t>
            </a:r>
          </a:p>
          <a:p>
            <a:pPr marL="45720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Findings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All five insurance providers were billed within a close range (₦278M–₦287M), showing fairly balanced financial distribution.</a:t>
            </a:r>
          </a:p>
          <a:p>
            <a:pPr marR="0" lvl="0" algn="just">
              <a:lnSpc>
                <a:spcPct val="115000"/>
              </a:lnSpc>
              <a:spcBef>
                <a:spcPts val="0"/>
              </a:spcBef>
              <a:spcAft>
                <a:spcPts val="0"/>
              </a:spcAft>
            </a:pP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Cigna and Medicare dominate the billing share, together accounting for a significant portion of total billed amounts.</a:t>
            </a:r>
          </a:p>
          <a:p>
            <a:pPr marR="0" lvl="0" algn="just">
              <a:lnSpc>
                <a:spcPct val="115000"/>
              </a:lnSpc>
              <a:spcBef>
                <a:spcPts val="0"/>
              </a:spcBef>
              <a:spcAft>
                <a:spcPts val="0"/>
              </a:spcAft>
            </a:pP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Aetna shows the lowest billing volume, showing fewer or lower-value claims compared to others.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5C2438"/>
        </a:solidFill>
        <a:effectLst/>
      </p:bgPr>
    </p:bg>
    <p:spTree>
      <p:nvGrpSpPr>
        <p:cNvPr id="1" name=""/>
        <p:cNvGrpSpPr/>
        <p:nvPr/>
      </p:nvGrpSpPr>
      <p:grpSpPr>
        <a:xfrm>
          <a:off x="0" y="0"/>
          <a:ext cx="0" cy="0"/>
          <a:chOff x="0" y="0"/>
          <a:chExt cx="0" cy="0"/>
        </a:xfrm>
      </p:grpSpPr>
      <p:sp>
        <p:nvSpPr>
          <p:cNvPr id="2" name="Text 0"/>
          <p:cNvSpPr/>
          <p:nvPr/>
        </p:nvSpPr>
        <p:spPr>
          <a:xfrm>
            <a:off x="512326" y="402550"/>
            <a:ext cx="5754886" cy="487918"/>
          </a:xfrm>
          <a:prstGeom prst="rect">
            <a:avLst/>
          </a:prstGeom>
          <a:noFill/>
          <a:ln/>
        </p:spPr>
        <p:txBody>
          <a:bodyPr wrap="none" lIns="0" tIns="0" rIns="0" bIns="0" rtlCol="0" anchor="t"/>
          <a:lstStyle/>
          <a:p>
            <a:pPr marL="0" indent="0" algn="l">
              <a:lnSpc>
                <a:spcPts val="3800"/>
              </a:lnSpc>
              <a:buNone/>
            </a:pPr>
            <a:r>
              <a:rPr lang="en-US" sz="3050" b="1" dirty="0">
                <a:solidFill>
                  <a:srgbClr val="FFB393"/>
                </a:solidFill>
                <a:latin typeface="Brygada 1918 Bold" pitchFamily="34" charset="0"/>
                <a:ea typeface="Brygada 1918 Bold" pitchFamily="34" charset="-122"/>
                <a:cs typeface="Brygada 1918 Bold" pitchFamily="34" charset="-120"/>
              </a:rPr>
              <a:t>Financial &amp; Insurance Analysis</a:t>
            </a:r>
            <a:endParaRPr lang="en-US" sz="3050" dirty="0"/>
          </a:p>
        </p:txBody>
      </p:sp>
      <p:sp>
        <p:nvSpPr>
          <p:cNvPr id="4" name="Text 1"/>
          <p:cNvSpPr/>
          <p:nvPr/>
        </p:nvSpPr>
        <p:spPr>
          <a:xfrm>
            <a:off x="512326" y="8967073"/>
            <a:ext cx="13605748" cy="234315"/>
          </a:xfrm>
          <a:prstGeom prst="rect">
            <a:avLst/>
          </a:prstGeom>
          <a:noFill/>
          <a:ln/>
        </p:spPr>
        <p:txBody>
          <a:bodyPr wrap="none" lIns="0" tIns="0" rIns="0" bIns="0" rtlCol="0" anchor="t"/>
          <a:lstStyle/>
          <a:p>
            <a:pPr marL="0" indent="0" algn="l">
              <a:lnSpc>
                <a:spcPts val="1800"/>
              </a:lnSpc>
              <a:buNone/>
            </a:pPr>
            <a:r>
              <a:rPr lang="en-US" sz="1150" dirty="0">
                <a:solidFill>
                  <a:srgbClr val="F4CAB8"/>
                </a:solidFill>
                <a:latin typeface="Montserrat Medium" pitchFamily="34" charset="0"/>
                <a:ea typeface="Montserrat Medium" pitchFamily="34" charset="-122"/>
                <a:cs typeface="Montserrat Medium" pitchFamily="34" charset="-120"/>
              </a:rPr>
              <a:t>Balanced billing across providers (₦278M–₦287M) shows diversified revenue. Cigna and Medicare lead; Aetna warrants investigation for growth opportunities.</a:t>
            </a:r>
            <a:endParaRPr lang="en-US" sz="1150" dirty="0"/>
          </a:p>
        </p:txBody>
      </p:sp>
      <p:pic>
        <p:nvPicPr>
          <p:cNvPr id="5" name="Picture 4">
            <a:extLst>
              <a:ext uri="{FF2B5EF4-FFF2-40B4-BE49-F238E27FC236}">
                <a16:creationId xmlns:a16="http://schemas.microsoft.com/office/drawing/2014/main" id="{7D712E65-FBEE-4E2F-857E-F288748C2E1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63190" y="0"/>
            <a:ext cx="6247922" cy="4762500"/>
          </a:xfrm>
          <a:prstGeom prst="rect">
            <a:avLst/>
          </a:prstGeom>
        </p:spPr>
      </p:pic>
      <p:sp>
        <p:nvSpPr>
          <p:cNvPr id="8" name="TextBox 7">
            <a:extLst>
              <a:ext uri="{FF2B5EF4-FFF2-40B4-BE49-F238E27FC236}">
                <a16:creationId xmlns:a16="http://schemas.microsoft.com/office/drawing/2014/main" id="{B04BD15F-7AD9-412A-8117-7F4B4BE13898}"/>
              </a:ext>
            </a:extLst>
          </p:cNvPr>
          <p:cNvSpPr txBox="1"/>
          <p:nvPr/>
        </p:nvSpPr>
        <p:spPr>
          <a:xfrm>
            <a:off x="334526" y="1534442"/>
            <a:ext cx="7315200" cy="4433842"/>
          </a:xfrm>
          <a:prstGeom prst="rect">
            <a:avLst/>
          </a:prstGeom>
          <a:noFill/>
        </p:spPr>
        <p:txBody>
          <a:bodyPr wrap="square">
            <a:spAutoFit/>
          </a:bodyPr>
          <a:lstStyle/>
          <a:p>
            <a:pPr marL="0" marR="0" algn="just">
              <a:lnSpc>
                <a:spcPct val="115000"/>
              </a:lnSpc>
              <a:spcBef>
                <a:spcPts val="0"/>
              </a:spcBef>
              <a:spcAft>
                <a:spcPts val="1000"/>
              </a:spcAft>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close billing amounts suggest that the hospital serves a wide range of insurance providers, avoiding dependency on a single company.</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Since Cigna has the highest billing total, it may represent a large insured patient base or higher-cost treatments, making it a key financial partner.</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Aetna’s lower billing volume could warrant investigation possibly fewer enrolled patients, limited coverage, or lower-cost procedures.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476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1036201"/>
            <a:ext cx="6322695"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Key Recommendations</a:t>
            </a:r>
            <a:endParaRPr lang="en-US" sz="4450" dirty="0"/>
          </a:p>
        </p:txBody>
      </p:sp>
      <p:sp>
        <p:nvSpPr>
          <p:cNvPr id="4" name="Shape 1"/>
          <p:cNvSpPr/>
          <p:nvPr/>
        </p:nvSpPr>
        <p:spPr>
          <a:xfrm>
            <a:off x="6235660" y="2070854"/>
            <a:ext cx="3715703" cy="2967871"/>
          </a:xfrm>
          <a:prstGeom prst="roundRect">
            <a:avLst>
              <a:gd name="adj" fmla="val 1082"/>
            </a:avLst>
          </a:prstGeom>
          <a:solidFill>
            <a:srgbClr val="4D1529"/>
          </a:solidFill>
          <a:ln/>
        </p:spPr>
      </p:sp>
      <p:sp>
        <p:nvSpPr>
          <p:cNvPr id="5" name="Text 2"/>
          <p:cNvSpPr/>
          <p:nvPr/>
        </p:nvSpPr>
        <p:spPr>
          <a:xfrm>
            <a:off x="6449735" y="228492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Patient Care</a:t>
            </a:r>
            <a:endParaRPr lang="en-US" sz="2200" dirty="0"/>
          </a:p>
        </p:txBody>
      </p:sp>
      <p:sp>
        <p:nvSpPr>
          <p:cNvPr id="6" name="Text 3"/>
          <p:cNvSpPr/>
          <p:nvPr/>
        </p:nvSpPr>
        <p:spPr>
          <a:xfrm>
            <a:off x="6449735" y="2770108"/>
            <a:ext cx="3287554" cy="2054543"/>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Establish chronic disease clinics, implement preventive screening programs, and develop personalized lifestyle modification plans for high-prevalence conditions.</a:t>
            </a:r>
            <a:endParaRPr lang="en-US" sz="1650" dirty="0"/>
          </a:p>
        </p:txBody>
      </p:sp>
      <p:sp>
        <p:nvSpPr>
          <p:cNvPr id="7" name="Shape 4"/>
          <p:cNvSpPr/>
          <p:nvPr/>
        </p:nvSpPr>
        <p:spPr>
          <a:xfrm>
            <a:off x="10165437" y="2070854"/>
            <a:ext cx="3715703" cy="2967871"/>
          </a:xfrm>
          <a:prstGeom prst="roundRect">
            <a:avLst>
              <a:gd name="adj" fmla="val 1082"/>
            </a:avLst>
          </a:prstGeom>
          <a:solidFill>
            <a:srgbClr val="4D1529"/>
          </a:solidFill>
          <a:ln/>
        </p:spPr>
      </p:sp>
      <p:sp>
        <p:nvSpPr>
          <p:cNvPr id="8" name="Text 5"/>
          <p:cNvSpPr/>
          <p:nvPr/>
        </p:nvSpPr>
        <p:spPr>
          <a:xfrm>
            <a:off x="10379512" y="228492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Operations</a:t>
            </a:r>
            <a:endParaRPr lang="en-US" sz="2200" dirty="0"/>
          </a:p>
        </p:txBody>
      </p:sp>
      <p:sp>
        <p:nvSpPr>
          <p:cNvPr id="9" name="Text 6"/>
          <p:cNvSpPr/>
          <p:nvPr/>
        </p:nvSpPr>
        <p:spPr>
          <a:xfrm>
            <a:off x="10379512" y="2770108"/>
            <a:ext cx="3287554" cy="1712119"/>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Balance admission workload with data-driven scheduling, deploy real-time dashboards, and train staff on data literacy for informed decisions.</a:t>
            </a:r>
            <a:endParaRPr lang="en-US" sz="1650" dirty="0"/>
          </a:p>
        </p:txBody>
      </p:sp>
      <p:sp>
        <p:nvSpPr>
          <p:cNvPr id="10" name="Shape 7"/>
          <p:cNvSpPr/>
          <p:nvPr/>
        </p:nvSpPr>
        <p:spPr>
          <a:xfrm>
            <a:off x="6235660" y="5252799"/>
            <a:ext cx="7645479" cy="1940600"/>
          </a:xfrm>
          <a:prstGeom prst="roundRect">
            <a:avLst>
              <a:gd name="adj" fmla="val 1655"/>
            </a:avLst>
          </a:prstGeom>
          <a:solidFill>
            <a:srgbClr val="4D1529"/>
          </a:solidFill>
          <a:ln/>
        </p:spPr>
      </p:sp>
      <p:sp>
        <p:nvSpPr>
          <p:cNvPr id="11" name="Text 8"/>
          <p:cNvSpPr/>
          <p:nvPr/>
        </p:nvSpPr>
        <p:spPr>
          <a:xfrm>
            <a:off x="6449735" y="5466874"/>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Financial</a:t>
            </a:r>
            <a:endParaRPr lang="en-US" sz="2200" dirty="0"/>
          </a:p>
        </p:txBody>
      </p:sp>
      <p:sp>
        <p:nvSpPr>
          <p:cNvPr id="12" name="Text 9"/>
          <p:cNvSpPr/>
          <p:nvPr/>
        </p:nvSpPr>
        <p:spPr>
          <a:xfrm>
            <a:off x="6449735" y="5952053"/>
            <a:ext cx="7217331"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Strengthen partnerships with Cigna and Medicare, investigate Aetna's lower billing, and implement cost tracking for high-spending areas.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6287"/>
          </a:xfrm>
          <a:prstGeom prst="rect">
            <a:avLst/>
          </a:prstGeom>
        </p:spPr>
      </p:pic>
      <p:sp>
        <p:nvSpPr>
          <p:cNvPr id="5" name="TextBox 4">
            <a:extLst>
              <a:ext uri="{FF2B5EF4-FFF2-40B4-BE49-F238E27FC236}">
                <a16:creationId xmlns:a16="http://schemas.microsoft.com/office/drawing/2014/main" id="{C5471627-EDB0-4273-A4E6-DA9B22A9A7E6}"/>
              </a:ext>
            </a:extLst>
          </p:cNvPr>
          <p:cNvSpPr txBox="1"/>
          <p:nvPr/>
        </p:nvSpPr>
        <p:spPr>
          <a:xfrm>
            <a:off x="173620" y="2974694"/>
            <a:ext cx="14341033" cy="3416320"/>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INTRODUCTION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Hospitals generate large amounts of data from admissions, diagnoses, treatments, and billing.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Much of this data remains unused, leading to inefficiencies in care, resource use, and finances.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analyzes patient data from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Well-Spring Specialist Hospital.</a:t>
            </a:r>
            <a:endParaRPr 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project's ultimate goal is to transform this raw hospital information into </a:t>
            </a:r>
            <a:r>
              <a:rPr lang="en-US" sz="2400" b="1" dirty="0">
                <a:latin typeface="Times New Roman" panose="02020603050405020304" pitchFamily="18" charset="0"/>
                <a:cs typeface="Times New Roman" panose="02020603050405020304" pitchFamily="18" charset="0"/>
              </a:rPr>
              <a:t>meaningful, actionable insights</a:t>
            </a:r>
            <a:r>
              <a:rPr lang="en-US" sz="2400" dirty="0">
                <a:latin typeface="Times New Roman" panose="02020603050405020304" pitchFamily="18" charset="0"/>
                <a:cs typeface="Times New Roman" panose="02020603050405020304" pitchFamily="18" charset="0"/>
              </a:rPr>
              <a:t> to support evidence-based management and significantly improve overall healthcare service delivery.</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C2438"/>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rot="16200000">
            <a:off x="-2550120" y="2600614"/>
            <a:ext cx="8229604" cy="3028370"/>
          </a:xfrm>
          <a:prstGeom prst="rect">
            <a:avLst/>
          </a:prstGeom>
        </p:spPr>
      </p:pic>
      <p:sp>
        <p:nvSpPr>
          <p:cNvPr id="4" name="TextBox 3">
            <a:extLst>
              <a:ext uri="{FF2B5EF4-FFF2-40B4-BE49-F238E27FC236}">
                <a16:creationId xmlns:a16="http://schemas.microsoft.com/office/drawing/2014/main" id="{9A89424D-EFDB-4A1B-B490-A48125D66249}"/>
              </a:ext>
            </a:extLst>
          </p:cNvPr>
          <p:cNvSpPr txBox="1"/>
          <p:nvPr/>
        </p:nvSpPr>
        <p:spPr>
          <a:xfrm>
            <a:off x="5966031" y="289367"/>
            <a:ext cx="5842455" cy="6001643"/>
          </a:xfrm>
          <a:prstGeom prst="rect">
            <a:avLst/>
          </a:prstGeom>
          <a:solidFill>
            <a:srgbClr val="5C2438"/>
          </a:soli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Problem Statement</a:t>
            </a:r>
          </a:p>
          <a:p>
            <a:pPr marL="342900" indent="-34290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Well-Spring Specialist Hospital generates large volumes of data but struggles to convert it into actionable insights. </a:t>
            </a:r>
          </a:p>
          <a:p>
            <a:pPr marL="342900" indent="-34290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This limits understanding of patient health trends, operational efficiency, and financial management.</a:t>
            </a:r>
          </a:p>
          <a:p>
            <a:pPr marL="342900" indent="-34290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This project aims to analyze hospital data to improve patient care, optimize operations, and support evidence-based decisions</a:t>
            </a:r>
            <a:r>
              <a:rPr lang="en-US" sz="2400" b="1" dirty="0">
                <a:solidFill>
                  <a:schemeClr val="bg1"/>
                </a:solidFill>
                <a:latin typeface="Times New Roman" panose="02020603050405020304" pitchFamily="18" charset="0"/>
                <a:cs typeface="Times New Roman" panose="02020603050405020304" pitchFamily="18" charset="0"/>
              </a:rPr>
              <a:t>.</a:t>
            </a:r>
          </a:p>
          <a:p>
            <a:pPr algn="just"/>
            <a:endParaRPr lang="en-US" sz="2400" b="1" dirty="0">
              <a:solidFill>
                <a:schemeClr val="bg1"/>
              </a:solidFill>
              <a:latin typeface="Times New Roman" panose="02020603050405020304" pitchFamily="18" charset="0"/>
              <a:cs typeface="Times New Roman" panose="02020603050405020304" pitchFamily="18" charset="0"/>
            </a:endParaRPr>
          </a:p>
          <a:p>
            <a:pPr algn="ctr"/>
            <a:r>
              <a:rPr lang="en-US" sz="2400" b="1" dirty="0">
                <a:solidFill>
                  <a:schemeClr val="bg1"/>
                </a:solidFill>
                <a:latin typeface="Times New Roman" panose="02020603050405020304" pitchFamily="18" charset="0"/>
                <a:cs typeface="Times New Roman" panose="02020603050405020304" pitchFamily="18" charset="0"/>
              </a:rPr>
              <a:t> Who is my client?</a:t>
            </a:r>
          </a:p>
          <a:p>
            <a:pPr algn="just"/>
            <a:r>
              <a:rPr lang="en-US" sz="2400" dirty="0">
                <a:solidFill>
                  <a:schemeClr val="bg1"/>
                </a:solidFill>
                <a:latin typeface="Times New Roman" panose="02020603050405020304" pitchFamily="18" charset="0"/>
                <a:cs typeface="Times New Roman" panose="02020603050405020304" pitchFamily="18" charset="0"/>
              </a:rPr>
              <a:t>Well-Spring Specialist Hospital Management Team</a:t>
            </a:r>
          </a:p>
          <a:p>
            <a:pPr algn="ct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886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C2438"/>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rot="16200000">
            <a:off x="-2550120" y="2600614"/>
            <a:ext cx="8229604" cy="3028370"/>
          </a:xfrm>
          <a:prstGeom prst="rect">
            <a:avLst/>
          </a:prstGeom>
        </p:spPr>
      </p:pic>
      <p:sp>
        <p:nvSpPr>
          <p:cNvPr id="4" name="TextBox 3">
            <a:extLst>
              <a:ext uri="{FF2B5EF4-FFF2-40B4-BE49-F238E27FC236}">
                <a16:creationId xmlns:a16="http://schemas.microsoft.com/office/drawing/2014/main" id="{9A89424D-EFDB-4A1B-B490-A48125D66249}"/>
              </a:ext>
            </a:extLst>
          </p:cNvPr>
          <p:cNvSpPr txBox="1"/>
          <p:nvPr/>
        </p:nvSpPr>
        <p:spPr>
          <a:xfrm>
            <a:off x="5966031" y="289367"/>
            <a:ext cx="5842455" cy="461665"/>
          </a:xfrm>
          <a:prstGeom prst="rect">
            <a:avLst/>
          </a:prstGeom>
          <a:solidFill>
            <a:srgbClr val="5C2438"/>
          </a:solidFill>
        </p:spPr>
        <p:txBody>
          <a:bodyPr wrap="square" rtlCol="0">
            <a:spAutoFit/>
          </a:bodyPr>
          <a:lstStyle/>
          <a:p>
            <a:pPr algn="ct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BA0AB6-FBAA-4798-A61B-F92AEAE47B00}"/>
              </a:ext>
            </a:extLst>
          </p:cNvPr>
          <p:cNvPicPr>
            <a:picLocks noChangeAspect="1"/>
          </p:cNvPicPr>
          <p:nvPr/>
        </p:nvPicPr>
        <p:blipFill>
          <a:blip r:embed="rId4"/>
          <a:stretch>
            <a:fillRect/>
          </a:stretch>
        </p:blipFill>
        <p:spPr>
          <a:xfrm>
            <a:off x="3898278" y="2793764"/>
            <a:ext cx="3424330" cy="2113902"/>
          </a:xfrm>
          <a:prstGeom prst="rect">
            <a:avLst/>
          </a:prstGeom>
        </p:spPr>
      </p:pic>
      <p:pic>
        <p:nvPicPr>
          <p:cNvPr id="10" name="Picture 9">
            <a:extLst>
              <a:ext uri="{FF2B5EF4-FFF2-40B4-BE49-F238E27FC236}">
                <a16:creationId xmlns:a16="http://schemas.microsoft.com/office/drawing/2014/main" id="{5CB75320-DFF8-4FD7-91AA-87C2BF784D94}"/>
              </a:ext>
            </a:extLst>
          </p:cNvPr>
          <p:cNvPicPr>
            <a:picLocks noChangeAspect="1"/>
          </p:cNvPicPr>
          <p:nvPr/>
        </p:nvPicPr>
        <p:blipFill>
          <a:blip r:embed="rId5"/>
          <a:stretch>
            <a:fillRect/>
          </a:stretch>
        </p:blipFill>
        <p:spPr>
          <a:xfrm>
            <a:off x="7663765" y="2700066"/>
            <a:ext cx="2846047" cy="2291730"/>
          </a:xfrm>
          <a:prstGeom prst="rect">
            <a:avLst/>
          </a:prstGeom>
        </p:spPr>
      </p:pic>
      <p:pic>
        <p:nvPicPr>
          <p:cNvPr id="12" name="Picture 11">
            <a:extLst>
              <a:ext uri="{FF2B5EF4-FFF2-40B4-BE49-F238E27FC236}">
                <a16:creationId xmlns:a16="http://schemas.microsoft.com/office/drawing/2014/main" id="{95B2275E-5DC8-4729-8991-530826F68402}"/>
              </a:ext>
            </a:extLst>
          </p:cNvPr>
          <p:cNvPicPr>
            <a:picLocks noChangeAspect="1"/>
          </p:cNvPicPr>
          <p:nvPr/>
        </p:nvPicPr>
        <p:blipFill>
          <a:blip r:embed="rId6"/>
          <a:stretch>
            <a:fillRect/>
          </a:stretch>
        </p:blipFill>
        <p:spPr>
          <a:xfrm>
            <a:off x="10938076" y="2700067"/>
            <a:ext cx="3324994" cy="2289666"/>
          </a:xfrm>
          <a:prstGeom prst="rect">
            <a:avLst/>
          </a:prstGeom>
        </p:spPr>
      </p:pic>
      <p:sp>
        <p:nvSpPr>
          <p:cNvPr id="13" name="TextBox 12">
            <a:extLst>
              <a:ext uri="{FF2B5EF4-FFF2-40B4-BE49-F238E27FC236}">
                <a16:creationId xmlns:a16="http://schemas.microsoft.com/office/drawing/2014/main" id="{40F5804C-AFBF-47A3-9B8B-A58ABC394417}"/>
              </a:ext>
            </a:extLst>
          </p:cNvPr>
          <p:cNvSpPr txBox="1"/>
          <p:nvPr/>
        </p:nvSpPr>
        <p:spPr>
          <a:xfrm>
            <a:off x="6296628" y="1319514"/>
            <a:ext cx="5347504"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KEY METRICS</a:t>
            </a:r>
          </a:p>
        </p:txBody>
      </p:sp>
    </p:spTree>
    <p:extLst>
      <p:ext uri="{BB962C8B-B14F-4D97-AF65-F5344CB8AC3E}">
        <p14:creationId xmlns:p14="http://schemas.microsoft.com/office/powerpoint/2010/main" val="64148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9F3FA9-FE31-4FCC-8CBE-4F9F78551F5E}"/>
              </a:ext>
            </a:extLst>
          </p:cNvPr>
          <p:cNvPicPr>
            <a:picLocks noChangeAspect="1"/>
          </p:cNvPicPr>
          <p:nvPr/>
        </p:nvPicPr>
        <p:blipFill>
          <a:blip r:embed="rId2"/>
          <a:stretch>
            <a:fillRect/>
          </a:stretch>
        </p:blipFill>
        <p:spPr>
          <a:xfrm>
            <a:off x="0" y="-81023"/>
            <a:ext cx="14630399" cy="8310623"/>
          </a:xfrm>
          <a:prstGeom prst="rect">
            <a:avLst/>
          </a:prstGeom>
        </p:spPr>
      </p:pic>
    </p:spTree>
    <p:extLst>
      <p:ext uri="{BB962C8B-B14F-4D97-AF65-F5344CB8AC3E}">
        <p14:creationId xmlns:p14="http://schemas.microsoft.com/office/powerpoint/2010/main" val="106903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2438"/>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AEF726F-5C41-4156-8C46-89526A52A0BF}"/>
              </a:ext>
            </a:extLst>
          </p:cNvPr>
          <p:cNvPicPr>
            <a:picLocks noChangeAspect="1"/>
          </p:cNvPicPr>
          <p:nvPr/>
        </p:nvPicPr>
        <p:blipFill>
          <a:blip r:embed="rId2"/>
          <a:stretch>
            <a:fillRect/>
          </a:stretch>
        </p:blipFill>
        <p:spPr>
          <a:xfrm rot="5400000">
            <a:off x="5922407" y="-5913989"/>
            <a:ext cx="2785579" cy="14630399"/>
          </a:xfrm>
          <a:prstGeom prst="rect">
            <a:avLst/>
          </a:prstGeom>
        </p:spPr>
      </p:pic>
      <p:sp>
        <p:nvSpPr>
          <p:cNvPr id="3" name="TextBox 2">
            <a:extLst>
              <a:ext uri="{FF2B5EF4-FFF2-40B4-BE49-F238E27FC236}">
                <a16:creationId xmlns:a16="http://schemas.microsoft.com/office/drawing/2014/main" id="{06F7B6F0-DBAD-4158-843C-9FE8E5715160}"/>
              </a:ext>
            </a:extLst>
          </p:cNvPr>
          <p:cNvSpPr txBox="1"/>
          <p:nvPr/>
        </p:nvSpPr>
        <p:spPr>
          <a:xfrm>
            <a:off x="1028700" y="3060700"/>
            <a:ext cx="13208000" cy="3661515"/>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OBJECTIVES</a:t>
            </a:r>
          </a:p>
          <a:p>
            <a:pPr marL="285750" marR="0" indent="-285750" algn="just">
              <a:lnSpc>
                <a:spcPct val="115000"/>
              </a:lnSpc>
              <a:spcBef>
                <a:spcPts val="0"/>
              </a:spcBef>
              <a:spcAft>
                <a:spcPts val="1000"/>
              </a:spcAft>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examine Patient Demographics and Health Patterns</a:t>
            </a:r>
          </a:p>
          <a:p>
            <a:pPr marL="285750" marR="0" indent="-285750" algn="just">
              <a:lnSpc>
                <a:spcPct val="115000"/>
              </a:lnSpc>
              <a:spcBef>
                <a:spcPts val="0"/>
              </a:spcBef>
              <a:spcAft>
                <a:spcPts val="1000"/>
              </a:spcAft>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assess Clinical and Operational Performance</a:t>
            </a:r>
          </a:p>
          <a:p>
            <a:pPr marL="285750" marR="0" indent="-285750" algn="just">
              <a:lnSpc>
                <a:spcPct val="115000"/>
              </a:lnSpc>
              <a:spcBef>
                <a:spcPts val="0"/>
              </a:spcBef>
              <a:spcAft>
                <a:spcPts val="1000"/>
              </a:spcAft>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analyze Financial and Insurance Factors</a:t>
            </a:r>
          </a:p>
          <a:p>
            <a:pPr marL="285750" marR="0" indent="-285750" algn="just">
              <a:lnSpc>
                <a:spcPct val="115000"/>
              </a:lnSpc>
              <a:spcBef>
                <a:spcPts val="0"/>
              </a:spcBef>
              <a:spcAft>
                <a:spcPts val="1000"/>
              </a:spcAft>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provide evidence-based recommendations that improve patient care, optimize hospital operations, and manage healthcare costs effectively</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ctr">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755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4">
    <p:bg>
      <p:bgPr>
        <a:solidFill>
          <a:srgbClr val="5C2438"/>
        </a:solidFill>
        <a:effectLst/>
      </p:bgPr>
    </p:bg>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1" y="1"/>
            <a:ext cx="2019300" cy="2961702"/>
          </a:xfrm>
          <a:prstGeom prst="rect">
            <a:avLst/>
          </a:prstGeom>
        </p:spPr>
      </p:pic>
      <p:sp>
        <p:nvSpPr>
          <p:cNvPr id="6" name="TextBox 5">
            <a:extLst>
              <a:ext uri="{FF2B5EF4-FFF2-40B4-BE49-F238E27FC236}">
                <a16:creationId xmlns:a16="http://schemas.microsoft.com/office/drawing/2014/main" id="{E09EC129-05B9-4FE3-A734-0836339924A1}"/>
              </a:ext>
            </a:extLst>
          </p:cNvPr>
          <p:cNvSpPr txBox="1"/>
          <p:nvPr/>
        </p:nvSpPr>
        <p:spPr>
          <a:xfrm>
            <a:off x="2019300" y="0"/>
            <a:ext cx="7594600" cy="10018640"/>
          </a:xfrm>
          <a:prstGeom prst="rect">
            <a:avLst/>
          </a:prstGeom>
          <a:noFill/>
        </p:spPr>
        <p:txBody>
          <a:bodyPr wrap="square" rtlCol="0">
            <a:spAutoFit/>
          </a:bodyPr>
          <a:lstStyle/>
          <a:p>
            <a:pPr marL="0" indent="0" algn="l">
              <a:lnSpc>
                <a:spcPts val="5100"/>
              </a:lnSpc>
              <a:buNone/>
            </a:pPr>
            <a:r>
              <a:rPr lang="en-US" sz="2800" b="1" dirty="0">
                <a:solidFill>
                  <a:srgbClr val="FFB393"/>
                </a:solidFill>
                <a:latin typeface="Brygada 1918 Bold" pitchFamily="34" charset="0"/>
                <a:ea typeface="Brygada 1918 Bold" pitchFamily="34" charset="-122"/>
                <a:cs typeface="Brygada 1918 Bold" pitchFamily="34" charset="-120"/>
              </a:rPr>
              <a:t>Task 2: </a:t>
            </a:r>
            <a:r>
              <a:rPr lang="en-US" sz="2400" b="1" dirty="0">
                <a:solidFill>
                  <a:srgbClr val="FFB393"/>
                </a:solidFill>
                <a:latin typeface="Brygada 1918 Bold" pitchFamily="34" charset="0"/>
                <a:ea typeface="Brygada 1918 Bold" pitchFamily="34" charset="-122"/>
                <a:cs typeface="Brygada 1918 Bold" pitchFamily="34" charset="-120"/>
              </a:rPr>
              <a:t>To examine Patient Demographics and health patterns</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Facts</a:t>
            </a:r>
          </a:p>
          <a:p>
            <a:pPr marL="457200" marR="0" algn="just">
              <a:lnSpc>
                <a:spcPct val="115000"/>
              </a:lnSpc>
              <a:spcBef>
                <a:spcPts val="0"/>
              </a:spcBef>
              <a:spcAft>
                <a:spcPts val="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Shows the total number of patients in each blood type</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457200" marR="0" algn="just">
              <a:lnSpc>
                <a:spcPct val="115000"/>
              </a:lnSpc>
              <a:spcBef>
                <a:spcPts val="0"/>
              </a:spcBef>
              <a:spcAft>
                <a:spcPts val="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Findings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6,944 patients have B type negative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6,945 patients have B type positive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6,969 patients have A type negative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6,956 patients have A type positive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6,945 patients have AB type negative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6,947 patients have AB type positive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6,877 patients have O type negative blood type</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6,917 patients have O type positive blood type</a:t>
            </a:r>
            <a:endPar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counts for each blood type are fairly balanced.</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 and O blood types have slightly higher population compared to the B and AB blood type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each blood type, the Rh-positive variant slightly exceeds the Rh-negative count.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15000"/>
              </a:lnSpc>
              <a:spcBef>
                <a:spcPts val="0"/>
              </a:spcBef>
              <a:spcAft>
                <a:spcPts val="0"/>
              </a:spcAft>
            </a:pP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7EE01DE7-95DB-4F32-BCE9-D63F4AAFDD71}"/>
              </a:ext>
            </a:extLst>
          </p:cNvPr>
          <p:cNvPicPr>
            <a:picLocks noChangeAspect="1"/>
          </p:cNvPicPr>
          <p:nvPr/>
        </p:nvPicPr>
        <p:blipFill>
          <a:blip r:embed="rId4"/>
          <a:stretch>
            <a:fillRect/>
          </a:stretch>
        </p:blipFill>
        <p:spPr>
          <a:xfrm>
            <a:off x="9536239" y="-10979"/>
            <a:ext cx="5094160" cy="79743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5">
    <p:bg>
      <p:bgPr>
        <a:solidFill>
          <a:srgbClr val="5C2438"/>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3479800" cy="2173667"/>
          </a:xfrm>
          <a:prstGeom prst="rect">
            <a:avLst/>
          </a:prstGeom>
        </p:spPr>
      </p:pic>
      <p:pic>
        <p:nvPicPr>
          <p:cNvPr id="13" name="Picture 12">
            <a:extLst>
              <a:ext uri="{FF2B5EF4-FFF2-40B4-BE49-F238E27FC236}">
                <a16:creationId xmlns:a16="http://schemas.microsoft.com/office/drawing/2014/main" id="{20A4A5B6-FB6B-48EF-B93B-153398186407}"/>
              </a:ext>
            </a:extLst>
          </p:cNvPr>
          <p:cNvPicPr/>
          <p:nvPr/>
        </p:nvPicPr>
        <p:blipFill>
          <a:blip r:embed="rId4">
            <a:extLst>
              <a:ext uri="{28A0092B-C50C-407E-A947-70E740481C1C}">
                <a14:useLocalDpi xmlns:a14="http://schemas.microsoft.com/office/drawing/2010/main" val="0"/>
              </a:ext>
            </a:extLst>
          </a:blip>
          <a:stretch>
            <a:fillRect/>
          </a:stretch>
        </p:blipFill>
        <p:spPr>
          <a:xfrm>
            <a:off x="10248900" y="161925"/>
            <a:ext cx="4111625" cy="5019676"/>
          </a:xfrm>
          <a:prstGeom prst="rect">
            <a:avLst/>
          </a:prstGeom>
        </p:spPr>
      </p:pic>
      <p:sp>
        <p:nvSpPr>
          <p:cNvPr id="18" name="TextBox 17">
            <a:extLst>
              <a:ext uri="{FF2B5EF4-FFF2-40B4-BE49-F238E27FC236}">
                <a16:creationId xmlns:a16="http://schemas.microsoft.com/office/drawing/2014/main" id="{FA88EC10-86D9-45BC-B18A-06237E901D53}"/>
              </a:ext>
            </a:extLst>
          </p:cNvPr>
          <p:cNvSpPr txBox="1"/>
          <p:nvPr/>
        </p:nvSpPr>
        <p:spPr>
          <a:xfrm>
            <a:off x="3467101" y="0"/>
            <a:ext cx="8115299" cy="8266174"/>
          </a:xfrm>
          <a:prstGeom prst="rect">
            <a:avLst/>
          </a:prstGeom>
          <a:noFill/>
        </p:spPr>
        <p:txBody>
          <a:bodyPr wrap="square">
            <a:spAutoFit/>
          </a:bodyPr>
          <a:lstStyle/>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Health patterns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Facts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number of patients for each of the six listed medical conditions is extremely close, ranging from a low of 9,185 to a high of 9,308.</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Findings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chart shows: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9,308 patients have Arthritis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9,185 patients have Asthma</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9,227 patients have cancer</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9,304 patients have Diabetes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9,245 patients have Hypertension</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9,231 patients have Obesity</a:t>
            </a: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Chronic diseases such as Arthritis, Diabetes, Hypertension, and Obesity have the highest patient counts, all exceeding 9,200 cases which shows a population burdened by long-term lifestyle or age-related conditions, requiring continuous management.</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strong presence of Diabetes, Obesity, and Hypertension suggests a growing trend of lifestyle-related health issues, possibly influenced by diet, inactivity, or stress.</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6">
    <p:bg>
      <p:bgPr>
        <a:solidFill>
          <a:srgbClr val="5C2438"/>
        </a:solidFill>
        <a:effectLst/>
      </p:bgPr>
    </p:bg>
    <p:spTree>
      <p:nvGrpSpPr>
        <p:cNvPr id="1" name=""/>
        <p:cNvGrpSpPr/>
        <p:nvPr/>
      </p:nvGrpSpPr>
      <p:grpSpPr>
        <a:xfrm>
          <a:off x="0" y="0"/>
          <a:ext cx="0" cy="0"/>
          <a:chOff x="0" y="0"/>
          <a:chExt cx="0" cy="0"/>
        </a:xfrm>
      </p:grpSpPr>
      <p:sp>
        <p:nvSpPr>
          <p:cNvPr id="2" name="Text 0"/>
          <p:cNvSpPr/>
          <p:nvPr/>
        </p:nvSpPr>
        <p:spPr>
          <a:xfrm>
            <a:off x="634405" y="538401"/>
            <a:ext cx="8990528" cy="652582"/>
          </a:xfrm>
          <a:prstGeom prst="rect">
            <a:avLst/>
          </a:prstGeom>
          <a:noFill/>
          <a:ln/>
        </p:spPr>
        <p:txBody>
          <a:bodyPr wrap="none" lIns="0" tIns="0" rIns="0" bIns="0" rtlCol="0" anchor="t"/>
          <a:lstStyle/>
          <a:p>
            <a:pPr marL="0" indent="0" algn="l">
              <a:lnSpc>
                <a:spcPts val="5100"/>
              </a:lnSpc>
              <a:buNone/>
            </a:pPr>
            <a:r>
              <a:rPr lang="en-US" sz="4100" b="1" dirty="0">
                <a:solidFill>
                  <a:srgbClr val="FFB393"/>
                </a:solidFill>
                <a:latin typeface="Brygada 1918 Bold" pitchFamily="34" charset="0"/>
                <a:ea typeface="Brygada 1918 Bold" pitchFamily="34" charset="-122"/>
                <a:cs typeface="Brygada 1918 Bold" pitchFamily="34" charset="-120"/>
              </a:rPr>
              <a:t>Task 2: Clinical Performance</a:t>
            </a:r>
            <a:endParaRPr lang="en-US" sz="4100" dirty="0"/>
          </a:p>
        </p:txBody>
      </p:sp>
      <p:sp>
        <p:nvSpPr>
          <p:cNvPr id="11" name="TextBox 10">
            <a:extLst>
              <a:ext uri="{FF2B5EF4-FFF2-40B4-BE49-F238E27FC236}">
                <a16:creationId xmlns:a16="http://schemas.microsoft.com/office/drawing/2014/main" id="{E4951409-756A-4F3A-A671-1465938EB082}"/>
              </a:ext>
            </a:extLst>
          </p:cNvPr>
          <p:cNvSpPr txBox="1"/>
          <p:nvPr/>
        </p:nvSpPr>
        <p:spPr>
          <a:xfrm>
            <a:off x="634406" y="1369016"/>
            <a:ext cx="8990528" cy="5660332"/>
          </a:xfrm>
          <a:prstGeom prst="rect">
            <a:avLst/>
          </a:prstGeom>
          <a:noFill/>
        </p:spPr>
        <p:txBody>
          <a:bodyPr wrap="square">
            <a:spAutoFit/>
          </a:bodyPr>
          <a:lstStyle/>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Facts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chart shows a nearly equal distribution across all three types, with the highest count (Elective: 18,655) and the lowest count (Emergency: 18,269) differing by only 386 patients.</a:t>
            </a: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Findings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18,655 patients were admitted under Elective cases.</a:t>
            </a: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18,576 patients were admitted under Urgent cases.</a:t>
            </a:r>
          </a:p>
          <a:p>
            <a:pPr marL="342900" marR="0" lvl="0" indent="-342900" algn="just">
              <a:lnSpc>
                <a:spcPct val="115000"/>
              </a:lnSpc>
              <a:spcBef>
                <a:spcPts val="0"/>
              </a:spcBef>
              <a:spcAft>
                <a:spcPts val="100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18,269 patients were admitted under Emergency cases.</a:t>
            </a:r>
          </a:p>
          <a:p>
            <a:pPr marL="0" marR="0" algn="just">
              <a:lnSpc>
                <a:spcPct val="115000"/>
              </a:lnSpc>
              <a:spcBef>
                <a:spcPts val="0"/>
              </a:spcBef>
              <a:spcAft>
                <a:spcPts val="10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Elective admission type records 18,655 patients which may indicate strong hospital capacity for scheduled treatments and surgeries, reflecting organized service delivery.</a:t>
            </a:r>
          </a:p>
          <a:p>
            <a:pPr marL="342900" marR="0" lvl="0" indent="-342900" algn="just">
              <a:lnSpc>
                <a:spcPct val="115000"/>
              </a:lnSpc>
              <a:spcBef>
                <a:spcPts val="0"/>
              </a:spcBef>
              <a:spcAft>
                <a:spcPts val="1000"/>
              </a:spcAft>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balance across the three categories suggests the hospital manages a wide range of patient needs from planned procedures to unplanned and urgent cases.</a:t>
            </a:r>
          </a:p>
        </p:txBody>
      </p:sp>
      <p:pic>
        <p:nvPicPr>
          <p:cNvPr id="4" name="Picture 3">
            <a:extLst>
              <a:ext uri="{FF2B5EF4-FFF2-40B4-BE49-F238E27FC236}">
                <a16:creationId xmlns:a16="http://schemas.microsoft.com/office/drawing/2014/main" id="{0FDEE305-47D5-4F63-A248-D2121B04601A}"/>
              </a:ext>
            </a:extLst>
          </p:cNvPr>
          <p:cNvPicPr>
            <a:picLocks noChangeAspect="1"/>
          </p:cNvPicPr>
          <p:nvPr/>
        </p:nvPicPr>
        <p:blipFill>
          <a:blip r:embed="rId3"/>
          <a:stretch>
            <a:fillRect/>
          </a:stretch>
        </p:blipFill>
        <p:spPr>
          <a:xfrm>
            <a:off x="9624933" y="0"/>
            <a:ext cx="4937088" cy="47396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1075</Words>
  <Application>Microsoft Office PowerPoint</Application>
  <PresentationFormat>Custom</PresentationFormat>
  <Paragraphs>136</Paragraphs>
  <Slides>14</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Calibri</vt:lpstr>
      <vt:lpstr>Calibri Light</vt:lpstr>
      <vt:lpstr>Symbol</vt:lpstr>
      <vt:lpstr>Brygada 1918 Bold</vt:lpstr>
      <vt:lpstr>Arial</vt:lpstr>
      <vt:lpstr>Times New Roman</vt:lpstr>
      <vt:lpstr>Montserrat Medium</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lastModifiedBy>Emediong Kingsley</cp:lastModifiedBy>
  <cp:revision>18</cp:revision>
  <dcterms:created xsi:type="dcterms:W3CDTF">2025-10-29T14:50:11Z</dcterms:created>
  <dcterms:modified xsi:type="dcterms:W3CDTF">2025-10-30T13:44:22Z</dcterms:modified>
</cp:coreProperties>
</file>